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66" r:id="rId4"/>
    <p:sldId id="265" r:id="rId5"/>
    <p:sldId id="267" r:id="rId6"/>
    <p:sldId id="257" r:id="rId7"/>
    <p:sldId id="268" r:id="rId8"/>
    <p:sldId id="270" r:id="rId9"/>
    <p:sldId id="272" r:id="rId10"/>
    <p:sldId id="271" r:id="rId11"/>
    <p:sldId id="258" r:id="rId12"/>
    <p:sldId id="273" r:id="rId13"/>
    <p:sldId id="274" r:id="rId14"/>
    <p:sldId id="275" r:id="rId15"/>
    <p:sldId id="276" r:id="rId1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60" y="-7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3053154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1153568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2187536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369524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279628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683433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2329" y="2505075"/>
            <a:ext cx="4190702"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14913" y="2505075"/>
            <a:ext cx="4211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1650811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303627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223511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1607896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430C5D-BF50-4091-BFD8-4C377298CEF5}" type="datetimeFigureOut">
              <a:rPr lang="zh-CN" altLang="en-US" smtClean="0"/>
              <a:t>2025/10/21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162486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430C5D-BF50-4091-BFD8-4C377298CEF5}" type="datetimeFigureOut">
              <a:rPr lang="zh-CN" altLang="en-US" smtClean="0"/>
              <a:t>2025/10/21</a:t>
            </a:fld>
            <a:endParaRPr lang="zh-CN"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B2ABF01-B27B-44DB-89DB-935257E9FEE2}" type="slidenum">
              <a:rPr lang="zh-CN" altLang="en-US" smtClean="0"/>
              <a:t>‹#›</a:t>
            </a:fld>
            <a:endParaRPr lang="zh-CN" altLang="en-US"/>
          </a:p>
        </p:txBody>
      </p:sp>
    </p:spTree>
    <p:extLst>
      <p:ext uri="{BB962C8B-B14F-4D97-AF65-F5344CB8AC3E}">
        <p14:creationId xmlns:p14="http://schemas.microsoft.com/office/powerpoint/2010/main" val="18985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55D30A-E73A-C98C-2224-E4730421D078}"/>
              </a:ext>
            </a:extLst>
          </p:cNvPr>
          <p:cNvSpPr txBox="1"/>
          <p:nvPr/>
        </p:nvSpPr>
        <p:spPr>
          <a:xfrm>
            <a:off x="1376969" y="1759536"/>
            <a:ext cx="7152061" cy="3338927"/>
          </a:xfrm>
          <a:prstGeom prst="rect">
            <a:avLst/>
          </a:prstGeom>
          <a:noFill/>
        </p:spPr>
        <p:txBody>
          <a:bodyPr wrap="square" rtlCol="0" anchor="ctr" anchorCtr="1">
            <a:spAutoFit/>
          </a:bodyPr>
          <a:lstStyle/>
          <a:p>
            <a:pPr algn="ctr">
              <a:lnSpc>
                <a:spcPct val="115000"/>
              </a:lnSpc>
              <a:spcAft>
                <a:spcPts val="800"/>
              </a:spcAft>
            </a:pPr>
            <a:r>
              <a:rPr lang="en-US" altLang="zh-CN" kern="100" dirty="0">
                <a:effectLst/>
                <a:latin typeface="Arial" panose="020B0604020202020204" pitchFamily="34" charset="0"/>
                <a:ea typeface="等线" panose="02010600030101010101" pitchFamily="2" charset="-122"/>
                <a:cs typeface="Times New Roman" panose="02020603050405020304" pitchFamily="18" charset="0"/>
              </a:rPr>
              <a:t>Assignment 2 – Redesign a Notable Information Graphic</a:t>
            </a:r>
          </a:p>
          <a:p>
            <a:pPr algn="ctr">
              <a:lnSpc>
                <a:spcPct val="115000"/>
              </a:lnSpc>
              <a:spcAft>
                <a:spcPts val="800"/>
              </a:spcAft>
            </a:pPr>
            <a:r>
              <a:rPr lang="en-US" altLang="zh-CN" b="1" kern="100" dirty="0">
                <a:effectLst/>
                <a:latin typeface="Arial" panose="020B0604020202020204" pitchFamily="34" charset="0"/>
                <a:ea typeface="等线" panose="02010600030101010101" pitchFamily="2" charset="-122"/>
                <a:cs typeface="Times New Roman" panose="02020603050405020304" pitchFamily="18" charset="0"/>
              </a:rPr>
              <a:t>Snow's cholera map</a:t>
            </a:r>
          </a:p>
          <a:p>
            <a:pPr algn="ctr">
              <a:lnSpc>
                <a:spcPct val="115000"/>
              </a:lnSpc>
              <a:spcAft>
                <a:spcPts val="800"/>
              </a:spcAft>
            </a:pPr>
            <a:r>
              <a:rPr lang="en-US" altLang="zh-CN" kern="100" dirty="0">
                <a:effectLst/>
                <a:latin typeface="Arial" panose="020B0604020202020204" pitchFamily="34" charset="0"/>
                <a:ea typeface="等线" panose="02010600030101010101" pitchFamily="2" charset="-122"/>
                <a:cs typeface="Times New Roman" panose="02020603050405020304" pitchFamily="18" charset="0"/>
              </a:rPr>
              <a:t>Chengyang Ge</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15000"/>
              </a:lnSpc>
              <a:spcAft>
                <a:spcPts val="800"/>
              </a:spcAft>
            </a:pPr>
            <a:r>
              <a:rPr lang="en-US" altLang="zh-CN" kern="100" dirty="0">
                <a:effectLst/>
                <a:latin typeface="Arial" panose="020B0604020202020204" pitchFamily="34" charset="0"/>
                <a:ea typeface="等线" panose="02010600030101010101" pitchFamily="2" charset="-122"/>
                <a:cs typeface="Times New Roman" panose="02020603050405020304" pitchFamily="18" charset="0"/>
              </a:rPr>
              <a:t>100983921</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15000"/>
              </a:lnSpc>
              <a:spcAft>
                <a:spcPts val="800"/>
              </a:spcAft>
            </a:pPr>
            <a:r>
              <a:rPr lang="en-US" altLang="zh-CN" kern="100" dirty="0">
                <a:effectLst/>
                <a:latin typeface="Arial" panose="020B0604020202020204" pitchFamily="34" charset="0"/>
                <a:ea typeface="等线" panose="02010600030101010101" pitchFamily="2" charset="-122"/>
                <a:cs typeface="Times New Roman" panose="02020603050405020304" pitchFamily="18" charset="0"/>
              </a:rPr>
              <a:t>Ontario Tech University</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15000"/>
              </a:lnSpc>
              <a:spcAft>
                <a:spcPts val="800"/>
              </a:spcAft>
            </a:pPr>
            <a:r>
              <a:rPr lang="en-US" altLang="zh-CN" kern="100" dirty="0">
                <a:effectLst/>
                <a:latin typeface="Arial" panose="020B0604020202020204" pitchFamily="34" charset="0"/>
                <a:ea typeface="等线" panose="02010600030101010101" pitchFamily="2" charset="-122"/>
                <a:cs typeface="Times New Roman" panose="02020603050405020304" pitchFamily="18" charset="0"/>
              </a:rPr>
              <a:t>Visualization &amp; Storytelling</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15000"/>
              </a:lnSpc>
              <a:spcAft>
                <a:spcPts val="800"/>
              </a:spcAft>
            </a:pPr>
            <a:r>
              <a:rPr lang="en-US" altLang="zh-CN" kern="100" dirty="0">
                <a:effectLst/>
                <a:latin typeface="Arial" panose="020B0604020202020204" pitchFamily="34" charset="0"/>
                <a:ea typeface="等线" panose="02010600030101010101" pitchFamily="2" charset="-122"/>
                <a:cs typeface="Times New Roman" panose="02020603050405020304" pitchFamily="18" charset="0"/>
              </a:rPr>
              <a:t>Gabby Resch</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15000"/>
              </a:lnSpc>
              <a:spcAft>
                <a:spcPts val="800"/>
              </a:spcAft>
            </a:pPr>
            <a:r>
              <a:rPr lang="en-US" altLang="zh-CN" kern="100" dirty="0">
                <a:latin typeface="Arial" panose="020B0604020202020204" pitchFamily="34" charset="0"/>
                <a:ea typeface="等线" panose="02010600030101010101" pitchFamily="2" charset="-122"/>
                <a:cs typeface="Times New Roman" panose="02020603050405020304" pitchFamily="18" charset="0"/>
              </a:rPr>
              <a:t>October</a:t>
            </a:r>
            <a:r>
              <a:rPr lang="en-US" altLang="zh-CN" kern="100" dirty="0">
                <a:effectLst/>
                <a:latin typeface="Arial" panose="020B0604020202020204" pitchFamily="34" charset="0"/>
                <a:ea typeface="等线" panose="02010600030101010101" pitchFamily="2" charset="-122"/>
                <a:cs typeface="Times New Roman" panose="02020603050405020304" pitchFamily="18" charset="0"/>
              </a:rPr>
              <a:t> 19, 2025</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0008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6A43E0-984D-0834-3D8F-5AC402D2B47B}"/>
              </a:ext>
            </a:extLst>
          </p:cNvPr>
          <p:cNvSpPr txBox="1"/>
          <p:nvPr/>
        </p:nvSpPr>
        <p:spPr>
          <a:xfrm>
            <a:off x="1215533" y="428345"/>
            <a:ext cx="7474933" cy="917687"/>
          </a:xfrm>
          <a:prstGeom prst="rect">
            <a:avLst/>
          </a:prstGeom>
          <a:noFill/>
        </p:spPr>
        <p:txBody>
          <a:bodyPr wrap="square" rtlCol="0">
            <a:spAutoFit/>
          </a:bodyPr>
          <a:lstStyle/>
          <a:p>
            <a:pPr>
              <a:lnSpc>
                <a:spcPct val="115000"/>
              </a:lnSpc>
              <a:spcAft>
                <a:spcPts val="800"/>
              </a:spcAft>
            </a:pPr>
            <a:r>
              <a:rPr lang="en-US" altLang="zh-CN" sz="1600" kern="100" dirty="0">
                <a:latin typeface="Arial" panose="020B0604020202020204" pitchFamily="34" charset="0"/>
                <a:cs typeface="Times New Roman" panose="02020603050405020304" pitchFamily="18" charset="0"/>
              </a:rPr>
              <a:t>Using the heatmap analysis above, we could quickly reproduce Snow’s central insight: most cholera deaths clustered around the Broad Street pump. But compared with 1854, today there is much more we can explore.</a:t>
            </a:r>
          </a:p>
        </p:txBody>
      </p:sp>
      <p:sp>
        <p:nvSpPr>
          <p:cNvPr id="5" name="文本框 4">
            <a:extLst>
              <a:ext uri="{FF2B5EF4-FFF2-40B4-BE49-F238E27FC236}">
                <a16:creationId xmlns:a16="http://schemas.microsoft.com/office/drawing/2014/main" id="{92B9CBD8-3161-E5F9-380B-779B090ECFE8}"/>
              </a:ext>
            </a:extLst>
          </p:cNvPr>
          <p:cNvSpPr txBox="1"/>
          <p:nvPr/>
        </p:nvSpPr>
        <p:spPr>
          <a:xfrm>
            <a:off x="1215531" y="1588511"/>
            <a:ext cx="7474933" cy="2050305"/>
          </a:xfrm>
          <a:prstGeom prst="rect">
            <a:avLst/>
          </a:prstGeom>
          <a:noFill/>
        </p:spPr>
        <p:txBody>
          <a:bodyPr wrap="square" rtlCol="0">
            <a:spAutoFit/>
          </a:bodyPr>
          <a:lstStyle/>
          <a:p>
            <a:pPr>
              <a:lnSpc>
                <a:spcPct val="115000"/>
              </a:lnSpc>
              <a:spcAft>
                <a:spcPts val="800"/>
              </a:spcAft>
            </a:pPr>
            <a:r>
              <a:rPr lang="en-US" altLang="zh-CN" sz="1600" kern="100" dirty="0">
                <a:latin typeface="Arial" panose="020B0604020202020204" pitchFamily="34" charset="0"/>
                <a:cs typeface="Times New Roman" panose="02020603050405020304" pitchFamily="18" charset="0"/>
              </a:rPr>
              <a:t>I use OpenStreetMap with Overpass Turbo to download modern address/building points for the Broad Street (Soho) study area. Because these features include geographic coordinates, we can load them into QGIS, clip them to the cholera map extent, and aggregate them to construct a proxy for local population intensity. We then compare this proxy surface with the cholera deaths heatmap and pump locations to visualize how “where people are” (today) aligns or diverges from the historical outbreak pattern.</a:t>
            </a:r>
          </a:p>
        </p:txBody>
      </p:sp>
      <p:sp>
        <p:nvSpPr>
          <p:cNvPr id="6" name="文本框 5">
            <a:extLst>
              <a:ext uri="{FF2B5EF4-FFF2-40B4-BE49-F238E27FC236}">
                <a16:creationId xmlns:a16="http://schemas.microsoft.com/office/drawing/2014/main" id="{36179A84-3325-7D54-619D-E328D44AA0A9}"/>
              </a:ext>
            </a:extLst>
          </p:cNvPr>
          <p:cNvSpPr txBox="1"/>
          <p:nvPr/>
        </p:nvSpPr>
        <p:spPr>
          <a:xfrm>
            <a:off x="1215531" y="3881295"/>
            <a:ext cx="7474933" cy="2050305"/>
          </a:xfrm>
          <a:prstGeom prst="rect">
            <a:avLst/>
          </a:prstGeom>
          <a:noFill/>
        </p:spPr>
        <p:txBody>
          <a:bodyPr wrap="square" rtlCol="0">
            <a:spAutoFit/>
          </a:bodyPr>
          <a:lstStyle/>
          <a:p>
            <a:pPr>
              <a:lnSpc>
                <a:spcPct val="115000"/>
              </a:lnSpc>
              <a:spcAft>
                <a:spcPts val="800"/>
              </a:spcAft>
            </a:pPr>
            <a:r>
              <a:rPr lang="en-US" altLang="zh-CN" sz="1600" kern="100" dirty="0">
                <a:latin typeface="Arial" panose="020B0604020202020204" pitchFamily="34" charset="0"/>
                <a:cs typeface="Times New Roman" panose="02020603050405020304" pitchFamily="18" charset="0"/>
              </a:rPr>
              <a:t>Crucially, OpenStreetMap captures current urban form, not London in 1854. The density we derive from OSM addresses/buildings is not historical population density; it is a contemporary proxy used purely for illustration of the workflow. Any apparent alignment or mismatch between the modern proxy and the historical cholera clusters should not be interpreted as evidence about the 1854 epidemic—it simply demonstrates how such analyses would proceed if true historical population data were available.</a:t>
            </a:r>
          </a:p>
        </p:txBody>
      </p:sp>
    </p:spTree>
    <p:extLst>
      <p:ext uri="{BB962C8B-B14F-4D97-AF65-F5344CB8AC3E}">
        <p14:creationId xmlns:p14="http://schemas.microsoft.com/office/powerpoint/2010/main" val="298752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地图">
            <a:extLst>
              <a:ext uri="{FF2B5EF4-FFF2-40B4-BE49-F238E27FC236}">
                <a16:creationId xmlns:a16="http://schemas.microsoft.com/office/drawing/2014/main" id="{02191338-0AE0-B332-FE77-122CF80FB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531" y="1808037"/>
            <a:ext cx="7509410" cy="4271882"/>
          </a:xfrm>
          <a:prstGeom prst="rect">
            <a:avLst/>
          </a:prstGeom>
        </p:spPr>
      </p:pic>
      <p:sp>
        <p:nvSpPr>
          <p:cNvPr id="4" name="文本框 3">
            <a:extLst>
              <a:ext uri="{FF2B5EF4-FFF2-40B4-BE49-F238E27FC236}">
                <a16:creationId xmlns:a16="http://schemas.microsoft.com/office/drawing/2014/main" id="{4E4A8D3F-6384-BF4A-25DF-3686D49EF235}"/>
              </a:ext>
            </a:extLst>
          </p:cNvPr>
          <p:cNvSpPr txBox="1"/>
          <p:nvPr/>
        </p:nvSpPr>
        <p:spPr>
          <a:xfrm>
            <a:off x="1215533" y="428345"/>
            <a:ext cx="7474933" cy="1200842"/>
          </a:xfrm>
          <a:prstGeom prst="rect">
            <a:avLst/>
          </a:prstGeom>
          <a:noFill/>
        </p:spPr>
        <p:txBody>
          <a:bodyPr wrap="square" rtlCol="0">
            <a:spAutoFit/>
          </a:bodyPr>
          <a:lstStyle/>
          <a:p>
            <a:pPr>
              <a:lnSpc>
                <a:spcPct val="115000"/>
              </a:lnSpc>
              <a:spcAft>
                <a:spcPts val="800"/>
              </a:spcAft>
            </a:pPr>
            <a:r>
              <a:rPr lang="en-US" altLang="zh-CN" sz="1600" kern="100" dirty="0">
                <a:latin typeface="Arial" panose="020B0604020202020204" pitchFamily="34" charset="0"/>
                <a:cs typeface="Times New Roman" panose="02020603050405020304" pitchFamily="18" charset="0"/>
              </a:rPr>
              <a:t>Overlaying deaths with a population-density surface demonstrates a positive correlation between death intensity and where people live/work. While the density layer is contemporary, it still offers a useful proxy, suggesting this part of Soho has persisted as a densely populated district from the 19th century to today.</a:t>
            </a:r>
          </a:p>
        </p:txBody>
      </p:sp>
    </p:spTree>
    <p:extLst>
      <p:ext uri="{BB962C8B-B14F-4D97-AF65-F5344CB8AC3E}">
        <p14:creationId xmlns:p14="http://schemas.microsoft.com/office/powerpoint/2010/main" val="3475036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A8D3F-6384-BF4A-25DF-3686D49EF235}"/>
              </a:ext>
            </a:extLst>
          </p:cNvPr>
          <p:cNvSpPr txBox="1"/>
          <p:nvPr/>
        </p:nvSpPr>
        <p:spPr>
          <a:xfrm>
            <a:off x="1215533" y="428345"/>
            <a:ext cx="7474933" cy="1200842"/>
          </a:xfrm>
          <a:prstGeom prst="rect">
            <a:avLst/>
          </a:prstGeom>
          <a:noFill/>
        </p:spPr>
        <p:txBody>
          <a:bodyPr wrap="square" rtlCol="0">
            <a:spAutoFit/>
          </a:bodyPr>
          <a:lstStyle/>
          <a:p>
            <a:pPr>
              <a:lnSpc>
                <a:spcPct val="115000"/>
              </a:lnSpc>
              <a:spcAft>
                <a:spcPts val="800"/>
              </a:spcAft>
            </a:pPr>
            <a:r>
              <a:rPr lang="en-US" altLang="zh-CN" sz="1600" kern="100" dirty="0">
                <a:latin typeface="Arial" panose="020B0604020202020204" pitchFamily="34" charset="0"/>
                <a:cs typeface="Times New Roman" panose="02020603050405020304" pitchFamily="18" charset="0"/>
              </a:rPr>
              <a:t>After confirming the Broadwick Street cluster on 2D overlays and heatmaps, I still felt distance and exposure were abstract. I pulled the Soho basemap and building footprints directly in Blender using BlenderGIS, extruded footprints to simple massing, and organized ground vs. buildings as clean collections.</a:t>
            </a:r>
          </a:p>
        </p:txBody>
      </p:sp>
      <p:pic>
        <p:nvPicPr>
          <p:cNvPr id="7" name="图片 6" descr="电脑萤幕画面">
            <a:extLst>
              <a:ext uri="{FF2B5EF4-FFF2-40B4-BE49-F238E27FC236}">
                <a16:creationId xmlns:a16="http://schemas.microsoft.com/office/drawing/2014/main" id="{8464EE98-B1AE-C46C-9205-E6F32FD5F37D}"/>
              </a:ext>
            </a:extLst>
          </p:cNvPr>
          <p:cNvPicPr>
            <a:picLocks noChangeAspect="1"/>
          </p:cNvPicPr>
          <p:nvPr/>
        </p:nvPicPr>
        <p:blipFill>
          <a:blip r:embed="rId2">
            <a:extLst>
              <a:ext uri="{28A0092B-C50C-407E-A947-70E740481C1C}">
                <a14:useLocalDpi xmlns:a14="http://schemas.microsoft.com/office/drawing/2010/main" val="0"/>
              </a:ext>
            </a:extLst>
          </a:blip>
          <a:srcRect l="3036" t="11376" r="16365" b="10059"/>
          <a:stretch/>
        </p:blipFill>
        <p:spPr>
          <a:xfrm>
            <a:off x="1215531" y="1808037"/>
            <a:ext cx="7509410" cy="4271882"/>
          </a:xfrm>
          <a:prstGeom prst="rect">
            <a:avLst/>
          </a:prstGeom>
        </p:spPr>
      </p:pic>
    </p:spTree>
    <p:extLst>
      <p:ext uri="{BB962C8B-B14F-4D97-AF65-F5344CB8AC3E}">
        <p14:creationId xmlns:p14="http://schemas.microsoft.com/office/powerpoint/2010/main" val="361456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9E6DDF-5F3F-8DA0-651A-03F1A0EE0FFE}"/>
              </a:ext>
            </a:extLst>
          </p:cNvPr>
          <p:cNvPicPr>
            <a:picLocks noChangeAspect="1"/>
          </p:cNvPicPr>
          <p:nvPr/>
        </p:nvPicPr>
        <p:blipFill>
          <a:blip r:embed="rId2"/>
          <a:srcRect l="1797" t="7656" r="1930" b="4717"/>
          <a:stretch/>
        </p:blipFill>
        <p:spPr>
          <a:xfrm>
            <a:off x="1215531" y="1808038"/>
            <a:ext cx="7509410" cy="4271882"/>
          </a:xfrm>
          <a:prstGeom prst="rect">
            <a:avLst/>
          </a:prstGeom>
        </p:spPr>
      </p:pic>
      <p:sp>
        <p:nvSpPr>
          <p:cNvPr id="4" name="文本框 3">
            <a:extLst>
              <a:ext uri="{FF2B5EF4-FFF2-40B4-BE49-F238E27FC236}">
                <a16:creationId xmlns:a16="http://schemas.microsoft.com/office/drawing/2014/main" id="{4E4A8D3F-6384-BF4A-25DF-3686D49EF235}"/>
              </a:ext>
            </a:extLst>
          </p:cNvPr>
          <p:cNvSpPr txBox="1"/>
          <p:nvPr/>
        </p:nvSpPr>
        <p:spPr>
          <a:xfrm>
            <a:off x="1215533" y="428345"/>
            <a:ext cx="7474933" cy="1200842"/>
          </a:xfrm>
          <a:prstGeom prst="rect">
            <a:avLst/>
          </a:prstGeom>
          <a:noFill/>
        </p:spPr>
        <p:txBody>
          <a:bodyPr wrap="square" rtlCol="0">
            <a:spAutoFit/>
          </a:bodyPr>
          <a:lstStyle/>
          <a:p>
            <a:pPr>
              <a:lnSpc>
                <a:spcPct val="115000"/>
              </a:lnSpc>
              <a:spcAft>
                <a:spcPts val="800"/>
              </a:spcAft>
            </a:pPr>
            <a:r>
              <a:rPr lang="en-US" altLang="zh-CN" sz="1600" kern="100" dirty="0">
                <a:latin typeface="Arial" panose="020B0604020202020204" pitchFamily="34" charset="0"/>
                <a:cs typeface="Times New Roman" panose="02020603050405020304" pitchFamily="18" charset="0"/>
              </a:rPr>
              <a:t>Next, save the model as FBX, then export to Maya for look-development. My goal now is to simulate the outbreak dynamically—linking time stamps, case counts, and expanding impact zones to camera moves and environmental cues, so viewers sense how the epidemic unfolds in space.</a:t>
            </a:r>
          </a:p>
        </p:txBody>
      </p:sp>
      <p:pic>
        <p:nvPicPr>
          <p:cNvPr id="6" name="图片 5">
            <a:extLst>
              <a:ext uri="{FF2B5EF4-FFF2-40B4-BE49-F238E27FC236}">
                <a16:creationId xmlns:a16="http://schemas.microsoft.com/office/drawing/2014/main" id="{82217407-94EF-0CE7-261B-07AC7094315C}"/>
              </a:ext>
            </a:extLst>
          </p:cNvPr>
          <p:cNvPicPr>
            <a:picLocks noChangeAspect="1"/>
          </p:cNvPicPr>
          <p:nvPr/>
        </p:nvPicPr>
        <p:blipFill>
          <a:blip r:embed="rId3"/>
          <a:srcRect l="1797" t="7716" r="1930" b="4656"/>
          <a:stretch/>
        </p:blipFill>
        <p:spPr>
          <a:xfrm>
            <a:off x="1215531" y="1808038"/>
            <a:ext cx="7509410" cy="4271882"/>
          </a:xfrm>
          <a:prstGeom prst="rect">
            <a:avLst/>
          </a:prstGeom>
        </p:spPr>
      </p:pic>
    </p:spTree>
    <p:extLst>
      <p:ext uri="{BB962C8B-B14F-4D97-AF65-F5344CB8AC3E}">
        <p14:creationId xmlns:p14="http://schemas.microsoft.com/office/powerpoint/2010/main" val="284756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9E6DDF-5F3F-8DA0-651A-03F1A0EE0FFE}"/>
              </a:ext>
            </a:extLst>
          </p:cNvPr>
          <p:cNvPicPr>
            <a:picLocks noChangeAspect="1"/>
          </p:cNvPicPr>
          <p:nvPr/>
        </p:nvPicPr>
        <p:blipFill>
          <a:blip r:embed="rId2"/>
          <a:srcRect l="1797" t="7656" r="1930" b="4717"/>
          <a:stretch/>
        </p:blipFill>
        <p:spPr>
          <a:xfrm>
            <a:off x="1215531" y="1808038"/>
            <a:ext cx="7509410" cy="4271882"/>
          </a:xfrm>
          <a:prstGeom prst="rect">
            <a:avLst/>
          </a:prstGeom>
        </p:spPr>
      </p:pic>
      <p:sp>
        <p:nvSpPr>
          <p:cNvPr id="4" name="文本框 3">
            <a:extLst>
              <a:ext uri="{FF2B5EF4-FFF2-40B4-BE49-F238E27FC236}">
                <a16:creationId xmlns:a16="http://schemas.microsoft.com/office/drawing/2014/main" id="{4E4A8D3F-6384-BF4A-25DF-3686D49EF235}"/>
              </a:ext>
            </a:extLst>
          </p:cNvPr>
          <p:cNvSpPr txBox="1"/>
          <p:nvPr/>
        </p:nvSpPr>
        <p:spPr>
          <a:xfrm>
            <a:off x="1215533" y="428345"/>
            <a:ext cx="7474933" cy="1200842"/>
          </a:xfrm>
          <a:prstGeom prst="rect">
            <a:avLst/>
          </a:prstGeom>
          <a:noFill/>
        </p:spPr>
        <p:txBody>
          <a:bodyPr wrap="square" rtlCol="0">
            <a:spAutoFit/>
          </a:bodyPr>
          <a:lstStyle/>
          <a:p>
            <a:pPr>
              <a:lnSpc>
                <a:spcPct val="115000"/>
              </a:lnSpc>
              <a:spcAft>
                <a:spcPts val="800"/>
              </a:spcAft>
            </a:pPr>
            <a:r>
              <a:rPr lang="en-US" altLang="zh-CN" sz="1600" kern="100" dirty="0">
                <a:latin typeface="Arial" panose="020B0604020202020204" pitchFamily="34" charset="0"/>
                <a:cs typeface="Times New Roman" panose="02020603050405020304" pitchFamily="18" charset="0"/>
              </a:rPr>
              <a:t>Next, save the model as FBX, then export to Maya for look-development. My goal now is to simulate the outbreak dynamically—linking time stamps, case counts, and expanding impact zones to camera moves and environmental cues, so viewers sense how the epidemic unfolds in space.</a:t>
            </a:r>
          </a:p>
        </p:txBody>
      </p:sp>
      <p:pic>
        <p:nvPicPr>
          <p:cNvPr id="6" name="图片 5">
            <a:extLst>
              <a:ext uri="{FF2B5EF4-FFF2-40B4-BE49-F238E27FC236}">
                <a16:creationId xmlns:a16="http://schemas.microsoft.com/office/drawing/2014/main" id="{82217407-94EF-0CE7-261B-07AC7094315C}"/>
              </a:ext>
            </a:extLst>
          </p:cNvPr>
          <p:cNvPicPr>
            <a:picLocks noChangeAspect="1"/>
          </p:cNvPicPr>
          <p:nvPr/>
        </p:nvPicPr>
        <p:blipFill>
          <a:blip r:embed="rId3"/>
          <a:srcRect l="1797" t="7716" r="1930" b="4656"/>
          <a:stretch/>
        </p:blipFill>
        <p:spPr>
          <a:xfrm>
            <a:off x="1215531" y="1808038"/>
            <a:ext cx="7509410" cy="4271882"/>
          </a:xfrm>
          <a:prstGeom prst="rect">
            <a:avLst/>
          </a:prstGeom>
        </p:spPr>
      </p:pic>
    </p:spTree>
    <p:extLst>
      <p:ext uri="{BB962C8B-B14F-4D97-AF65-F5344CB8AC3E}">
        <p14:creationId xmlns:p14="http://schemas.microsoft.com/office/powerpoint/2010/main" val="4261534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A8D3F-6384-BF4A-25DF-3686D49EF235}"/>
              </a:ext>
            </a:extLst>
          </p:cNvPr>
          <p:cNvSpPr txBox="1"/>
          <p:nvPr/>
        </p:nvSpPr>
        <p:spPr>
          <a:xfrm>
            <a:off x="1215533" y="428345"/>
            <a:ext cx="7474933" cy="2616614"/>
          </a:xfrm>
          <a:prstGeom prst="rect">
            <a:avLst/>
          </a:prstGeom>
          <a:noFill/>
        </p:spPr>
        <p:txBody>
          <a:bodyPr wrap="square" rtlCol="0">
            <a:spAutoFit/>
          </a:bodyPr>
          <a:lstStyle/>
          <a:p>
            <a:pPr>
              <a:lnSpc>
                <a:spcPct val="115000"/>
              </a:lnSpc>
              <a:spcAft>
                <a:spcPts val="800"/>
              </a:spcAft>
            </a:pPr>
            <a:r>
              <a:rPr lang="en-US" altLang="zh-CN" sz="1600" kern="100" dirty="0">
                <a:latin typeface="Arial" panose="020B0604020202020204" pitchFamily="34" charset="0"/>
                <a:cs typeface="Times New Roman" panose="02020603050405020304" pitchFamily="18" charset="0"/>
              </a:rPr>
              <a:t>The final deliverable is an interactive interface with a draggable timeline at the bottom. As the timeline advances, the scene reveals cholera dynamics: red case dots appear/disappear by date with a daily vs. cumulative toggle; a density heatmap deepens cumulatively (and can switch to daily density to show spread direction); each new case emits a soft infection/ incubation halo for 2–5 days that fades; key event markers (e.g., first surge, Broad Street pump handle removal) pop up at the corresponding dates; and bars on buildings encode daily or cumulative counts per building. Filters in the top-right let me toggle layers and modes (points, heatmap, halos, bars) and focus specific streets or periods.</a:t>
            </a:r>
          </a:p>
        </p:txBody>
      </p:sp>
    </p:spTree>
    <p:extLst>
      <p:ext uri="{BB962C8B-B14F-4D97-AF65-F5344CB8AC3E}">
        <p14:creationId xmlns:p14="http://schemas.microsoft.com/office/powerpoint/2010/main" val="3687273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55D30A-E73A-C98C-2224-E4730421D078}"/>
              </a:ext>
            </a:extLst>
          </p:cNvPr>
          <p:cNvSpPr txBox="1"/>
          <p:nvPr/>
        </p:nvSpPr>
        <p:spPr>
          <a:xfrm>
            <a:off x="1376969" y="2818512"/>
            <a:ext cx="7152061" cy="610488"/>
          </a:xfrm>
          <a:prstGeom prst="rect">
            <a:avLst/>
          </a:prstGeom>
          <a:noFill/>
        </p:spPr>
        <p:txBody>
          <a:bodyPr wrap="square" rtlCol="0" anchor="ctr" anchorCtr="1">
            <a:spAutoFit/>
          </a:bodyPr>
          <a:lstStyle/>
          <a:p>
            <a:pPr algn="ctr">
              <a:lnSpc>
                <a:spcPct val="115000"/>
              </a:lnSpc>
              <a:spcAft>
                <a:spcPts val="800"/>
              </a:spcAft>
            </a:pPr>
            <a:r>
              <a:rPr lang="en-US" altLang="zh-CN" sz="3200" b="1" kern="100" dirty="0">
                <a:effectLst/>
                <a:latin typeface="Arial" panose="020B0604020202020204" pitchFamily="34" charset="0"/>
                <a:ea typeface="等线" panose="02010600030101010101" pitchFamily="2" charset="-122"/>
                <a:cs typeface="Times New Roman" panose="02020603050405020304" pitchFamily="18" charset="0"/>
              </a:rPr>
              <a:t>Preparation</a:t>
            </a:r>
            <a:endParaRPr lang="en-US" altLang="zh-CN" sz="2400" b="1" kern="100" dirty="0">
              <a:effectLst/>
              <a:latin typeface="Arial" panose="020B060402020202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30094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示&#10;&#10;AI 生成的内容可能不正确。">
            <a:extLst>
              <a:ext uri="{FF2B5EF4-FFF2-40B4-BE49-F238E27FC236}">
                <a16:creationId xmlns:a16="http://schemas.microsoft.com/office/drawing/2014/main" id="{278536A1-E7C1-D58D-AFFA-132CEAEADD43}"/>
              </a:ext>
            </a:extLst>
          </p:cNvPr>
          <p:cNvPicPr>
            <a:picLocks noGrp="1" noRot="1" noChangeAspect="1" noMove="1" noResize="1" noEditPoints="1" noAdjustHandles="1" noChangeArrowheads="1" noChangeShapeType="1" noCrop="1"/>
          </p:cNvPicPr>
          <p:nvPr/>
        </p:nvPicPr>
        <p:blipFill>
          <a:blip r:embed="rId2">
            <a:alphaModFix amt="20000"/>
            <a:extLst>
              <a:ext uri="{28A0092B-C50C-407E-A947-70E740481C1C}">
                <a14:useLocalDpi xmlns:a14="http://schemas.microsoft.com/office/drawing/2010/main" val="0"/>
              </a:ext>
            </a:extLst>
          </a:blip>
          <a:stretch>
            <a:fillRect/>
          </a:stretch>
        </p:blipFill>
        <p:spPr>
          <a:xfrm>
            <a:off x="0" y="642937"/>
            <a:ext cx="9906000" cy="5572125"/>
          </a:xfrm>
          <a:prstGeom prst="rect">
            <a:avLst/>
          </a:prstGeom>
        </p:spPr>
      </p:pic>
      <p:sp>
        <p:nvSpPr>
          <p:cNvPr id="4" name="文本框 3">
            <a:extLst>
              <a:ext uri="{FF2B5EF4-FFF2-40B4-BE49-F238E27FC236}">
                <a16:creationId xmlns:a16="http://schemas.microsoft.com/office/drawing/2014/main" id="{D555D30A-E73A-C98C-2224-E4730421D078}"/>
              </a:ext>
            </a:extLst>
          </p:cNvPr>
          <p:cNvSpPr txBox="1"/>
          <p:nvPr/>
        </p:nvSpPr>
        <p:spPr>
          <a:xfrm>
            <a:off x="1215533" y="2980445"/>
            <a:ext cx="7474932" cy="416204"/>
          </a:xfrm>
          <a:prstGeom prst="rect">
            <a:avLst/>
          </a:prstGeom>
          <a:noFill/>
        </p:spPr>
        <p:txBody>
          <a:bodyPr wrap="square" rtlCol="0" anchor="ctr" anchorCtr="1">
            <a:spAutoFit/>
          </a:bodyPr>
          <a:lstStyle/>
          <a:p>
            <a:pPr algn="ctr">
              <a:lnSpc>
                <a:spcPct val="115000"/>
              </a:lnSpc>
              <a:spcAft>
                <a:spcPts val="800"/>
              </a:spcAft>
            </a:pPr>
            <a:r>
              <a:rPr lang="en-US" altLang="zh-CN" sz="2000" kern="100" dirty="0">
                <a:effectLst/>
                <a:latin typeface="Arial" panose="020B0604020202020204" pitchFamily="34" charset="0"/>
                <a:ea typeface="等线" panose="02010600030101010101" pitchFamily="2" charset="-122"/>
                <a:cs typeface="Times New Roman" panose="02020603050405020304" pitchFamily="18" charset="0"/>
              </a:rPr>
              <a:t>John Snow’s cholera map was produced in 1854. </a:t>
            </a:r>
            <a:endParaRPr lang="en-US" altLang="zh-CN" sz="1600" kern="100" dirty="0">
              <a:effectLst/>
              <a:latin typeface="Arial" panose="020B060402020202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87985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示&#10;&#10;AI 生成的内容可能不正确。">
            <a:extLst>
              <a:ext uri="{FF2B5EF4-FFF2-40B4-BE49-F238E27FC236}">
                <a16:creationId xmlns:a16="http://schemas.microsoft.com/office/drawing/2014/main" id="{0C9D577D-BAAC-EC21-FB4A-D68FC2A12076}"/>
              </a:ext>
            </a:extLst>
          </p:cNvPr>
          <p:cNvPicPr>
            <a:picLocks noGrp="1" noRot="1" noChangeAspect="1" noMove="1" noResize="1" noEditPoints="1" noAdjustHandles="1" noChangeArrowheads="1" noChangeShapeType="1" noCrop="1"/>
          </p:cNvPicPr>
          <p:nvPr/>
        </p:nvPicPr>
        <p:blipFill>
          <a:blip r:embed="rId2">
            <a:alphaModFix amt="20000"/>
            <a:extLst>
              <a:ext uri="{28A0092B-C50C-407E-A947-70E740481C1C}">
                <a14:useLocalDpi xmlns:a14="http://schemas.microsoft.com/office/drawing/2010/main" val="0"/>
              </a:ext>
            </a:extLst>
          </a:blip>
          <a:stretch>
            <a:fillRect/>
          </a:stretch>
        </p:blipFill>
        <p:spPr>
          <a:xfrm>
            <a:off x="0" y="642937"/>
            <a:ext cx="9906000" cy="5572125"/>
          </a:xfrm>
          <a:prstGeom prst="rect">
            <a:avLst/>
          </a:prstGeom>
        </p:spPr>
      </p:pic>
      <p:grpSp>
        <p:nvGrpSpPr>
          <p:cNvPr id="12" name="组合 11">
            <a:extLst>
              <a:ext uri="{FF2B5EF4-FFF2-40B4-BE49-F238E27FC236}">
                <a16:creationId xmlns:a16="http://schemas.microsoft.com/office/drawing/2014/main" id="{C210B7A3-B45C-21C0-8EC5-D3741F6A4502}"/>
              </a:ext>
            </a:extLst>
          </p:cNvPr>
          <p:cNvGrpSpPr/>
          <p:nvPr/>
        </p:nvGrpSpPr>
        <p:grpSpPr>
          <a:xfrm>
            <a:off x="1215533" y="1615072"/>
            <a:ext cx="7474933" cy="3627854"/>
            <a:chOff x="1215532" y="1537134"/>
            <a:chExt cx="7474933" cy="3627854"/>
          </a:xfrm>
        </p:grpSpPr>
        <p:sp>
          <p:nvSpPr>
            <p:cNvPr id="2" name="文本框 1">
              <a:extLst>
                <a:ext uri="{FF2B5EF4-FFF2-40B4-BE49-F238E27FC236}">
                  <a16:creationId xmlns:a16="http://schemas.microsoft.com/office/drawing/2014/main" id="{C44C59F4-269C-F29A-1E4C-D1A702C2E13A}"/>
                </a:ext>
              </a:extLst>
            </p:cNvPr>
            <p:cNvSpPr txBox="1"/>
            <p:nvPr/>
          </p:nvSpPr>
          <p:spPr>
            <a:xfrm>
              <a:off x="1215533" y="1537134"/>
              <a:ext cx="7474932" cy="770147"/>
            </a:xfrm>
            <a:prstGeom prst="rect">
              <a:avLst/>
            </a:prstGeom>
            <a:noFill/>
          </p:spPr>
          <p:txBody>
            <a:bodyPr wrap="square" rtlCol="0">
              <a:spAutoFit/>
            </a:bodyPr>
            <a:lstStyle/>
            <a:p>
              <a:pPr>
                <a:lnSpc>
                  <a:spcPct val="115000"/>
                </a:lnSpc>
                <a:spcAft>
                  <a:spcPts val="800"/>
                </a:spcAft>
              </a:pPr>
              <a:r>
                <a:rPr lang="en-US" altLang="zh-CN" sz="2000" kern="100" dirty="0">
                  <a:effectLst/>
                  <a:latin typeface="Arial" panose="020B0604020202020204" pitchFamily="34" charset="0"/>
                  <a:ea typeface="等线" panose="02010600030101010101" pitchFamily="2" charset="-122"/>
                  <a:cs typeface="Times New Roman" panose="02020603050405020304" pitchFamily="18" charset="0"/>
                </a:rPr>
                <a:t>Compared with analytic maps created using modern GIS software, it has several limitations:</a:t>
              </a:r>
              <a:endParaRPr lang="en-US" altLang="zh-CN" sz="1600" kern="100" dirty="0">
                <a:effectLst/>
                <a:latin typeface="Arial" panose="020B0604020202020204" pitchFamily="34" charset="0"/>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6B4E15A8-392F-6C10-D776-CA55A8E13773}"/>
                </a:ext>
              </a:extLst>
            </p:cNvPr>
            <p:cNvSpPr txBox="1"/>
            <p:nvPr/>
          </p:nvSpPr>
          <p:spPr>
            <a:xfrm>
              <a:off x="1215532" y="2371722"/>
              <a:ext cx="7474931" cy="1124090"/>
            </a:xfrm>
            <a:prstGeom prst="rect">
              <a:avLst/>
            </a:prstGeom>
            <a:noFill/>
          </p:spPr>
          <p:txBody>
            <a:bodyPr wrap="square" rtlCol="0">
              <a:spAutoFit/>
            </a:bodyPr>
            <a:lstStyle/>
            <a:p>
              <a:pPr>
                <a:lnSpc>
                  <a:spcPct val="115000"/>
                </a:lnSpc>
                <a:spcAft>
                  <a:spcPts val="800"/>
                </a:spcAft>
              </a:pPr>
              <a:r>
                <a:rPr lang="en-US" altLang="zh-CN" sz="2000" kern="100" dirty="0">
                  <a:latin typeface="Arial" panose="020B0604020202020204" pitchFamily="34" charset="0"/>
                  <a:ea typeface="等线" panose="02010600030101010101" pitchFamily="2" charset="-122"/>
                  <a:cs typeface="Times New Roman" panose="02020603050405020304" pitchFamily="18" charset="0"/>
                </a:rPr>
                <a:t>T</a:t>
              </a:r>
              <a:r>
                <a:rPr lang="en-US" altLang="zh-CN" sz="2000" kern="100" dirty="0">
                  <a:effectLst/>
                  <a:latin typeface="Arial" panose="020B0604020202020204" pitchFamily="34" charset="0"/>
                  <a:ea typeface="等线" panose="02010600030101010101" pitchFamily="2" charset="-122"/>
                  <a:cs typeface="Times New Roman" panose="02020603050405020304" pitchFamily="18" charset="0"/>
                </a:rPr>
                <a:t>he short ticks used to represent deaths overlap at addresses with high mortality, making it difficult for observers to accurately count or interpret the number of deaths at a given location</a:t>
              </a:r>
              <a:endParaRPr lang="en-US" altLang="zh-CN" sz="1600" kern="100" dirty="0">
                <a:effectLst/>
                <a:latin typeface="Arial" panose="020B0604020202020204" pitchFamily="34" charset="0"/>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F5D8BF4C-EA45-224B-565C-C514F2A5DD58}"/>
                </a:ext>
              </a:extLst>
            </p:cNvPr>
            <p:cNvSpPr txBox="1"/>
            <p:nvPr/>
          </p:nvSpPr>
          <p:spPr>
            <a:xfrm>
              <a:off x="1215532" y="3560253"/>
              <a:ext cx="7474930" cy="770147"/>
            </a:xfrm>
            <a:prstGeom prst="rect">
              <a:avLst/>
            </a:prstGeom>
            <a:noFill/>
          </p:spPr>
          <p:txBody>
            <a:bodyPr wrap="square" rtlCol="0">
              <a:spAutoFit/>
            </a:bodyPr>
            <a:lstStyle/>
            <a:p>
              <a:pPr>
                <a:lnSpc>
                  <a:spcPct val="115000"/>
                </a:lnSpc>
                <a:spcAft>
                  <a:spcPts val="800"/>
                </a:spcAft>
              </a:pPr>
              <a:r>
                <a:rPr lang="en-US" altLang="zh-CN" sz="2000" kern="100" dirty="0">
                  <a:latin typeface="Arial" panose="020B0604020202020204" pitchFamily="34" charset="0"/>
                  <a:ea typeface="等线" panose="02010600030101010101" pitchFamily="2" charset="-122"/>
                  <a:cs typeface="Times New Roman" panose="02020603050405020304" pitchFamily="18" charset="0"/>
                </a:rPr>
                <a:t>T</a:t>
              </a:r>
              <a:r>
                <a:rPr lang="en-US" altLang="zh-CN" sz="2000" kern="100" dirty="0">
                  <a:effectLst/>
                  <a:latin typeface="Arial" panose="020B0604020202020204" pitchFamily="34" charset="0"/>
                  <a:ea typeface="等线" panose="02010600030101010101" pitchFamily="2" charset="-122"/>
                  <a:cs typeface="Times New Roman" panose="02020603050405020304" pitchFamily="18" charset="0"/>
                </a:rPr>
                <a:t>he contemporary basemap is not especially intuitive for modern audiences</a:t>
              </a:r>
              <a:endParaRPr lang="en-US" altLang="zh-CN" sz="1600" kern="100" dirty="0">
                <a:effectLst/>
                <a:latin typeface="Arial" panose="020B0604020202020204" pitchFamily="34" charset="0"/>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744023D-EC0A-DCF5-81FF-A8024FB54F1C}"/>
                </a:ext>
              </a:extLst>
            </p:cNvPr>
            <p:cNvSpPr txBox="1"/>
            <p:nvPr/>
          </p:nvSpPr>
          <p:spPr>
            <a:xfrm>
              <a:off x="1215532" y="4394841"/>
              <a:ext cx="7474930" cy="770147"/>
            </a:xfrm>
            <a:prstGeom prst="rect">
              <a:avLst/>
            </a:prstGeom>
            <a:noFill/>
          </p:spPr>
          <p:txBody>
            <a:bodyPr wrap="square" rtlCol="0">
              <a:spAutoFit/>
            </a:bodyPr>
            <a:lstStyle/>
            <a:p>
              <a:pPr>
                <a:lnSpc>
                  <a:spcPct val="115000"/>
                </a:lnSpc>
                <a:spcAft>
                  <a:spcPts val="800"/>
                </a:spcAft>
              </a:pPr>
              <a:r>
                <a:rPr lang="en-US" altLang="zh-CN" sz="2000" kern="100" dirty="0">
                  <a:latin typeface="Arial" panose="020B0604020202020204" pitchFamily="34" charset="0"/>
                  <a:ea typeface="等线" panose="02010600030101010101" pitchFamily="2" charset="-122"/>
                  <a:cs typeface="Times New Roman" panose="02020603050405020304" pitchFamily="18" charset="0"/>
                </a:rPr>
                <a:t>T</a:t>
              </a:r>
              <a:r>
                <a:rPr lang="en-US" altLang="zh-CN" sz="2000" kern="100" dirty="0">
                  <a:effectLst/>
                  <a:latin typeface="Arial" panose="020B0604020202020204" pitchFamily="34" charset="0"/>
                  <a:ea typeface="等线" panose="02010600030101010101" pitchFamily="2" charset="-122"/>
                  <a:cs typeface="Times New Roman" panose="02020603050405020304" pitchFamily="18" charset="0"/>
                </a:rPr>
                <a:t>he hand-drawn format cannot accommodate additional data layers for deeper exploration. </a:t>
              </a:r>
              <a:endParaRPr lang="en-US" altLang="zh-CN" sz="1600" kern="100" dirty="0">
                <a:effectLst/>
                <a:latin typeface="Arial" panose="020B0604020202020204" pitchFamily="34" charset="0"/>
                <a:ea typeface="等线"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913535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
            <a:extLst>
              <a:ext uri="{FF2B5EF4-FFF2-40B4-BE49-F238E27FC236}">
                <a16:creationId xmlns:a16="http://schemas.microsoft.com/office/drawing/2014/main" id="{B4E8DD52-14E3-1A7F-57E7-365A58902588}"/>
              </a:ext>
            </a:extLst>
          </p:cNvPr>
          <p:cNvPicPr>
            <a:picLocks noGrp="1" noRot="1" noChangeAspect="1" noMove="1" noResize="1" noEditPoints="1" noAdjustHandles="1" noChangeArrowheads="1" noChangeShapeType="1" noCrop="1"/>
          </p:cNvPicPr>
          <p:nvPr/>
        </p:nvPicPr>
        <p:blipFill>
          <a:blip r:embed="rId2">
            <a:alphaModFix amt="20000"/>
            <a:extLst>
              <a:ext uri="{28A0092B-C50C-407E-A947-70E740481C1C}">
                <a14:useLocalDpi xmlns:a14="http://schemas.microsoft.com/office/drawing/2010/main" val="0"/>
              </a:ext>
            </a:extLst>
          </a:blip>
          <a:stretch>
            <a:fillRect/>
          </a:stretch>
        </p:blipFill>
        <p:spPr>
          <a:xfrm>
            <a:off x="-3" y="642937"/>
            <a:ext cx="9906000" cy="5572125"/>
          </a:xfrm>
          <a:prstGeom prst="rect">
            <a:avLst/>
          </a:prstGeom>
        </p:spPr>
      </p:pic>
      <p:sp>
        <p:nvSpPr>
          <p:cNvPr id="7" name="文本框 6">
            <a:extLst>
              <a:ext uri="{FF2B5EF4-FFF2-40B4-BE49-F238E27FC236}">
                <a16:creationId xmlns:a16="http://schemas.microsoft.com/office/drawing/2014/main" id="{027E6319-0145-23F3-BEDF-99EF352146EC}"/>
              </a:ext>
            </a:extLst>
          </p:cNvPr>
          <p:cNvSpPr txBox="1"/>
          <p:nvPr/>
        </p:nvSpPr>
        <p:spPr>
          <a:xfrm>
            <a:off x="1215530" y="3012795"/>
            <a:ext cx="7474933" cy="416204"/>
          </a:xfrm>
          <a:prstGeom prst="rect">
            <a:avLst/>
          </a:prstGeom>
          <a:noFill/>
        </p:spPr>
        <p:txBody>
          <a:bodyPr wrap="square" rtlCol="0">
            <a:spAutoFit/>
          </a:bodyPr>
          <a:lstStyle/>
          <a:p>
            <a:pPr>
              <a:lnSpc>
                <a:spcPct val="115000"/>
              </a:lnSpc>
              <a:spcAft>
                <a:spcPts val="800"/>
              </a:spcAft>
            </a:pPr>
            <a:r>
              <a:rPr lang="en-US" altLang="zh-CN" sz="2000" kern="100" dirty="0">
                <a:effectLst/>
                <a:latin typeface="Arial" panose="020B0604020202020204" pitchFamily="34" charset="0"/>
                <a:ea typeface="等线" panose="02010600030101010101" pitchFamily="2" charset="-122"/>
                <a:cs typeface="Times New Roman" panose="02020603050405020304" pitchFamily="18" charset="0"/>
              </a:rPr>
              <a:t>Therefore, I attempted to reconstruct this cholera map in QGIS</a:t>
            </a:r>
            <a:endParaRPr lang="en-US" altLang="zh-CN" sz="1600" kern="100" dirty="0">
              <a:effectLst/>
              <a:latin typeface="Arial" panose="020B060402020202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8104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6A43E0-984D-0834-3D8F-5AC402D2B47B}"/>
              </a:ext>
            </a:extLst>
          </p:cNvPr>
          <p:cNvSpPr txBox="1"/>
          <p:nvPr/>
        </p:nvSpPr>
        <p:spPr>
          <a:xfrm>
            <a:off x="1215533" y="428345"/>
            <a:ext cx="7474933" cy="1020921"/>
          </a:xfrm>
          <a:prstGeom prst="rect">
            <a:avLst/>
          </a:prstGeom>
          <a:noFill/>
        </p:spPr>
        <p:txBody>
          <a:bodyPr wrap="square" rtlCol="0">
            <a:spAutoFit/>
          </a:bodyPr>
          <a:lstStyle/>
          <a:p>
            <a:pPr>
              <a:lnSpc>
                <a:spcPct val="115000"/>
              </a:lnSpc>
              <a:spcAft>
                <a:spcPts val="800"/>
              </a:spcAft>
            </a:pPr>
            <a:r>
              <a:rPr lang="en-US" altLang="zh-CN" kern="100" dirty="0">
                <a:effectLst/>
                <a:latin typeface="Arial" panose="020B0604020202020204" pitchFamily="34" charset="0"/>
                <a:ea typeface="等线" panose="02010600030101010101" pitchFamily="2" charset="-122"/>
                <a:cs typeface="Times New Roman" panose="02020603050405020304" pitchFamily="18" charset="0"/>
              </a:rPr>
              <a:t>First, for the basemap, I chose a standard vector map rather than satellite imagery. The cleaner, more minimalist vector style makes the map’s purpose easier to convey.</a:t>
            </a:r>
            <a:endParaRPr lang="en-US" altLang="zh-CN" sz="1400" kern="100" dirty="0">
              <a:effectLst/>
              <a:latin typeface="Arial" panose="020B0604020202020204" pitchFamily="34" charset="0"/>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80D3BA00-FFB1-CF04-ECB7-22A4ADEC05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5532" y="1809024"/>
            <a:ext cx="7474933" cy="4275827"/>
          </a:xfrm>
          <a:prstGeom prst="rect">
            <a:avLst/>
          </a:prstGeom>
        </p:spPr>
      </p:pic>
      <p:pic>
        <p:nvPicPr>
          <p:cNvPr id="10" name="图片 9">
            <a:extLst>
              <a:ext uri="{FF2B5EF4-FFF2-40B4-BE49-F238E27FC236}">
                <a16:creationId xmlns:a16="http://schemas.microsoft.com/office/drawing/2014/main" id="{8D3A309F-55B9-2807-E3B7-7BFBD5F806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5531" y="1807049"/>
            <a:ext cx="7474933" cy="4277802"/>
          </a:xfrm>
          <a:prstGeom prst="rect">
            <a:avLst/>
          </a:prstGeom>
        </p:spPr>
      </p:pic>
    </p:spTree>
    <p:extLst>
      <p:ext uri="{BB962C8B-B14F-4D97-AF65-F5344CB8AC3E}">
        <p14:creationId xmlns:p14="http://schemas.microsoft.com/office/powerpoint/2010/main" val="916744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D3A309F-55B9-2807-E3B7-7BFBD5F806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5533" y="1808037"/>
            <a:ext cx="7474933" cy="4277802"/>
          </a:xfrm>
          <a:prstGeom prst="rect">
            <a:avLst/>
          </a:prstGeom>
        </p:spPr>
      </p:pic>
      <p:sp>
        <p:nvSpPr>
          <p:cNvPr id="4" name="文本框 3">
            <a:extLst>
              <a:ext uri="{FF2B5EF4-FFF2-40B4-BE49-F238E27FC236}">
                <a16:creationId xmlns:a16="http://schemas.microsoft.com/office/drawing/2014/main" id="{556A43E0-984D-0834-3D8F-5AC402D2B47B}"/>
              </a:ext>
            </a:extLst>
          </p:cNvPr>
          <p:cNvSpPr txBox="1"/>
          <p:nvPr/>
        </p:nvSpPr>
        <p:spPr>
          <a:xfrm>
            <a:off x="1215533" y="428345"/>
            <a:ext cx="7474933" cy="702372"/>
          </a:xfrm>
          <a:prstGeom prst="rect">
            <a:avLst/>
          </a:prstGeom>
          <a:noFill/>
        </p:spPr>
        <p:txBody>
          <a:bodyPr wrap="square" rtlCol="0">
            <a:spAutoFit/>
          </a:bodyPr>
          <a:lstStyle/>
          <a:p>
            <a:pPr>
              <a:lnSpc>
                <a:spcPct val="115000"/>
              </a:lnSpc>
              <a:spcAft>
                <a:spcPts val="800"/>
              </a:spcAft>
            </a:pPr>
            <a:r>
              <a:rPr lang="en-US" altLang="zh-CN" kern="100" dirty="0">
                <a:latin typeface="Arial" panose="020B0604020202020204" pitchFamily="34" charset="0"/>
                <a:cs typeface="Times New Roman" panose="02020603050405020304" pitchFamily="18" charset="0"/>
              </a:rPr>
              <a:t>Next, I imported the geocoded death records and pump locations, styling death sites as red points and pumps as blue points.</a:t>
            </a:r>
            <a:endParaRPr lang="en-US" altLang="zh-CN" sz="1400" kern="100" dirty="0">
              <a:effectLst/>
              <a:latin typeface="Arial" panose="020B0604020202020204" pitchFamily="34" charset="0"/>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F87ED1AD-234F-B768-CA0A-FCDC94B8BA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5533" y="1808037"/>
            <a:ext cx="7474933" cy="4271882"/>
          </a:xfrm>
          <a:prstGeom prst="rect">
            <a:avLst/>
          </a:prstGeom>
        </p:spPr>
      </p:pic>
    </p:spTree>
    <p:extLst>
      <p:ext uri="{BB962C8B-B14F-4D97-AF65-F5344CB8AC3E}">
        <p14:creationId xmlns:p14="http://schemas.microsoft.com/office/powerpoint/2010/main" val="2321672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87ED1AD-234F-B768-CA0A-FCDC94B8BA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5533" y="1808037"/>
            <a:ext cx="7474933" cy="4271882"/>
          </a:xfrm>
          <a:prstGeom prst="rect">
            <a:avLst/>
          </a:prstGeom>
        </p:spPr>
      </p:pic>
      <p:sp>
        <p:nvSpPr>
          <p:cNvPr id="4" name="文本框 3">
            <a:extLst>
              <a:ext uri="{FF2B5EF4-FFF2-40B4-BE49-F238E27FC236}">
                <a16:creationId xmlns:a16="http://schemas.microsoft.com/office/drawing/2014/main" id="{556A43E0-984D-0834-3D8F-5AC402D2B47B}"/>
              </a:ext>
            </a:extLst>
          </p:cNvPr>
          <p:cNvSpPr txBox="1"/>
          <p:nvPr/>
        </p:nvSpPr>
        <p:spPr>
          <a:xfrm>
            <a:off x="1215533" y="428345"/>
            <a:ext cx="7474933" cy="1020921"/>
          </a:xfrm>
          <a:prstGeom prst="rect">
            <a:avLst/>
          </a:prstGeom>
          <a:noFill/>
        </p:spPr>
        <p:txBody>
          <a:bodyPr wrap="square" rtlCol="0">
            <a:spAutoFit/>
          </a:bodyPr>
          <a:lstStyle/>
          <a:p>
            <a:pPr>
              <a:lnSpc>
                <a:spcPct val="115000"/>
              </a:lnSpc>
              <a:spcAft>
                <a:spcPts val="800"/>
              </a:spcAft>
            </a:pPr>
            <a:r>
              <a:rPr lang="en-US" altLang="zh-CN" kern="100" dirty="0">
                <a:latin typeface="Arial" panose="020B0604020202020204" pitchFamily="34" charset="0"/>
                <a:cs typeface="Times New Roman" panose="02020603050405020304" pitchFamily="18" charset="0"/>
              </a:rPr>
              <a:t>Through the heatmap analysis, we quickly arrived at Snow’s key finding from the cholera map: most deaths were concentrated around the Broadwick Street pump.</a:t>
            </a:r>
          </a:p>
        </p:txBody>
      </p:sp>
      <p:pic>
        <p:nvPicPr>
          <p:cNvPr id="2" name="图片 1">
            <a:extLst>
              <a:ext uri="{FF2B5EF4-FFF2-40B4-BE49-F238E27FC236}">
                <a16:creationId xmlns:a16="http://schemas.microsoft.com/office/drawing/2014/main" id="{AAF406E9-9DAD-7F91-2139-A32CD0047E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5532" y="1808037"/>
            <a:ext cx="7474933" cy="4271882"/>
          </a:xfrm>
          <a:prstGeom prst="rect">
            <a:avLst/>
          </a:prstGeom>
        </p:spPr>
      </p:pic>
    </p:spTree>
    <p:extLst>
      <p:ext uri="{BB962C8B-B14F-4D97-AF65-F5344CB8AC3E}">
        <p14:creationId xmlns:p14="http://schemas.microsoft.com/office/powerpoint/2010/main" val="314357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1500"/>
                                        <p:tgtEl>
                                          <p:spTgt spid="3"/>
                                        </p:tgtEl>
                                      </p:cBhvr>
                                    </p:animEffect>
                                    <p:set>
                                      <p:cBhvr>
                                        <p:cTn id="7" dur="1" fill="hold">
                                          <p:stCondLst>
                                            <p:cond delay="1499"/>
                                          </p:stCondLst>
                                        </p:cTn>
                                        <p:tgtEl>
                                          <p:spTgt spid="3"/>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6A43E0-984D-0834-3D8F-5AC402D2B47B}"/>
              </a:ext>
            </a:extLst>
          </p:cNvPr>
          <p:cNvSpPr txBox="1"/>
          <p:nvPr/>
        </p:nvSpPr>
        <p:spPr>
          <a:xfrm>
            <a:off x="1215533" y="1541012"/>
            <a:ext cx="7474933" cy="3774495"/>
          </a:xfrm>
          <a:prstGeom prst="rect">
            <a:avLst/>
          </a:prstGeom>
          <a:noFill/>
        </p:spPr>
        <p:txBody>
          <a:bodyPr wrap="square" rtlCol="0">
            <a:spAutoFit/>
          </a:bodyPr>
          <a:lstStyle/>
          <a:p>
            <a:pPr>
              <a:lnSpc>
                <a:spcPct val="115000"/>
              </a:lnSpc>
              <a:spcAft>
                <a:spcPts val="800"/>
              </a:spcAft>
            </a:pPr>
            <a:r>
              <a:rPr lang="en-US" altLang="zh-CN" kern="100" dirty="0">
                <a:latin typeface="Arial" panose="020B0604020202020204" pitchFamily="34" charset="0"/>
                <a:cs typeface="Times New Roman" panose="02020603050405020304" pitchFamily="18" charset="0"/>
              </a:rPr>
              <a:t>Historical accounts note that certain places—such as the nearby brewery and the workhouse—were largely spared, likely because workers drank beer or drew water from their own well rather than the contaminated public pump.</a:t>
            </a:r>
          </a:p>
          <a:p>
            <a:pPr>
              <a:lnSpc>
                <a:spcPct val="115000"/>
              </a:lnSpc>
              <a:spcAft>
                <a:spcPts val="800"/>
              </a:spcAft>
            </a:pPr>
            <a:r>
              <a:rPr lang="en-US" altLang="zh-CN" kern="100" dirty="0">
                <a:latin typeface="Arial" panose="020B0604020202020204" pitchFamily="34" charset="0"/>
                <a:cs typeface="Times New Roman" panose="02020603050405020304" pitchFamily="18" charset="0"/>
              </a:rPr>
              <a:t>These contextual factors cannot be fully captured on the map and would require on-the-ground/archival investigation to document precisely.</a:t>
            </a:r>
          </a:p>
          <a:p>
            <a:pPr>
              <a:lnSpc>
                <a:spcPct val="115000"/>
              </a:lnSpc>
              <a:spcAft>
                <a:spcPts val="800"/>
              </a:spcAft>
            </a:pPr>
            <a:r>
              <a:rPr lang="en-US" altLang="zh-CN" kern="100" dirty="0">
                <a:latin typeface="Arial" panose="020B0604020202020204" pitchFamily="34" charset="0"/>
                <a:cs typeface="Times New Roman" panose="02020603050405020304" pitchFamily="18" charset="0"/>
              </a:rPr>
              <a:t>Even so, the map—just as it did then—shows a clear spatial signal: outside the vicinity of the Broadwick Street pump, deaths drop sharply around the other pumps. That pattern helps prioritize fieldwork—examining why those pumps saw fewer cases and how access routes and habits shaped exposure.</a:t>
            </a:r>
          </a:p>
        </p:txBody>
      </p:sp>
      <p:pic>
        <p:nvPicPr>
          <p:cNvPr id="3" name="图片 2">
            <a:extLst>
              <a:ext uri="{FF2B5EF4-FFF2-40B4-BE49-F238E27FC236}">
                <a16:creationId xmlns:a16="http://schemas.microsoft.com/office/drawing/2014/main" id="{780B79A9-9C7A-74BF-23A7-63379DC500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5532" y="1386001"/>
            <a:ext cx="7474933" cy="4271882"/>
          </a:xfrm>
          <a:prstGeom prst="rect">
            <a:avLst/>
          </a:prstGeom>
        </p:spPr>
      </p:pic>
      <p:grpSp>
        <p:nvGrpSpPr>
          <p:cNvPr id="11" name="组合 10">
            <a:extLst>
              <a:ext uri="{FF2B5EF4-FFF2-40B4-BE49-F238E27FC236}">
                <a16:creationId xmlns:a16="http://schemas.microsoft.com/office/drawing/2014/main" id="{A4B273DC-50F0-0802-86D9-07752050D3B8}"/>
              </a:ext>
            </a:extLst>
          </p:cNvPr>
          <p:cNvGrpSpPr/>
          <p:nvPr/>
        </p:nvGrpSpPr>
        <p:grpSpPr>
          <a:xfrm>
            <a:off x="2847527" y="2368848"/>
            <a:ext cx="4160826" cy="3103151"/>
            <a:chOff x="2847527" y="2368848"/>
            <a:chExt cx="4160826" cy="3103151"/>
          </a:xfrm>
        </p:grpSpPr>
        <p:sp>
          <p:nvSpPr>
            <p:cNvPr id="7" name="矩形 6">
              <a:extLst>
                <a:ext uri="{FF2B5EF4-FFF2-40B4-BE49-F238E27FC236}">
                  <a16:creationId xmlns:a16="http://schemas.microsoft.com/office/drawing/2014/main" id="{10939F3B-AA02-503E-8946-7BC42EC8AAE8}"/>
                </a:ext>
              </a:extLst>
            </p:cNvPr>
            <p:cNvSpPr/>
            <p:nvPr/>
          </p:nvSpPr>
          <p:spPr>
            <a:xfrm>
              <a:off x="2847527" y="2368848"/>
              <a:ext cx="288435" cy="31298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72EB3B1-7E71-EB72-4BF4-D6AC3D7C817F}"/>
                </a:ext>
              </a:extLst>
            </p:cNvPr>
            <p:cNvSpPr/>
            <p:nvPr/>
          </p:nvSpPr>
          <p:spPr>
            <a:xfrm>
              <a:off x="5793245" y="4535178"/>
              <a:ext cx="288435" cy="31298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4353B00-8AE4-8167-F92C-55AC2BE545B9}"/>
                </a:ext>
              </a:extLst>
            </p:cNvPr>
            <p:cNvSpPr/>
            <p:nvPr/>
          </p:nvSpPr>
          <p:spPr>
            <a:xfrm>
              <a:off x="6719918" y="4378686"/>
              <a:ext cx="288435" cy="31298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A14474B-AF44-DFF6-0065-6B9D3AC2A75F}"/>
                </a:ext>
              </a:extLst>
            </p:cNvPr>
            <p:cNvSpPr/>
            <p:nvPr/>
          </p:nvSpPr>
          <p:spPr>
            <a:xfrm>
              <a:off x="3559408" y="5159016"/>
              <a:ext cx="288435" cy="31298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Tree>
    <p:extLst>
      <p:ext uri="{BB962C8B-B14F-4D97-AF65-F5344CB8AC3E}">
        <p14:creationId xmlns:p14="http://schemas.microsoft.com/office/powerpoint/2010/main" val="32046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1449</TotalTime>
  <Words>874</Words>
  <Application>Microsoft Office PowerPoint</Application>
  <PresentationFormat>A4 纸张(210x297 毫米)</PresentationFormat>
  <Paragraphs>29</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等线</vt:lpstr>
      <vt:lpstr>Aptos</vt:lpstr>
      <vt:lpstr>Aptos Display</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Stark Ge</dc:creator>
  <cp:lastModifiedBy>Stark Ge</cp:lastModifiedBy>
  <cp:revision>12</cp:revision>
  <dcterms:created xsi:type="dcterms:W3CDTF">2025-10-19T07:57:22Z</dcterms:created>
  <dcterms:modified xsi:type="dcterms:W3CDTF">2025-10-21T09:33:07Z</dcterms:modified>
</cp:coreProperties>
</file>